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322" r:id="rId2"/>
    <p:sldId id="321"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9" userDrawn="1">
          <p15:clr>
            <a:srgbClr val="A4A3A4"/>
          </p15:clr>
        </p15:guide>
        <p15:guide id="2" orient="horz" pos="799" userDrawn="1">
          <p15:clr>
            <a:srgbClr val="A4A3A4"/>
          </p15:clr>
        </p15:guide>
        <p15:guide id="4" pos="3840" userDrawn="1">
          <p15:clr>
            <a:srgbClr val="A4A3A4"/>
          </p15:clr>
        </p15:guide>
        <p15:guide id="6" pos="7287" userDrawn="1">
          <p15:clr>
            <a:srgbClr val="A4A3A4"/>
          </p15:clr>
        </p15:guide>
        <p15:guide id="8" pos="997"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7020" autoAdjust="0"/>
  </p:normalViewPr>
  <p:slideViewPr>
    <p:cSldViewPr showGuides="1">
      <p:cViewPr varScale="1">
        <p:scale>
          <a:sx n="60" d="100"/>
          <a:sy n="60" d="100"/>
        </p:scale>
        <p:origin x="1044" y="72"/>
      </p:cViewPr>
      <p:guideLst>
        <p:guide orient="horz" pos="119"/>
        <p:guide orient="horz" pos="799"/>
        <p:guide pos="3840"/>
        <p:guide pos="7287"/>
        <p:guide pos="997"/>
      </p:guideLst>
    </p:cSldViewPr>
  </p:slideViewPr>
  <p:outlineViewPr>
    <p:cViewPr>
      <p:scale>
        <a:sx n="33" d="100"/>
        <a:sy n="33" d="100"/>
      </p:scale>
      <p:origin x="60" y="66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50" d="100"/>
          <a:sy n="50" d="100"/>
        </p:scale>
        <p:origin x="-293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8BFE1B-99DB-4308-8302-50D9BB97442C}" type="datetimeFigureOut">
              <a:rPr lang="fr-FR" smtClean="0"/>
              <a:t>12/10/2021</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6868D62-5570-453F-A9B1-43F353E5D000}" type="slidenum">
              <a:rPr lang="fr-FR" smtClean="0"/>
              <a:t>‹N°›</a:t>
            </a:fld>
            <a:endParaRPr lang="fr-FR"/>
          </a:p>
        </p:txBody>
      </p:sp>
    </p:spTree>
    <p:extLst>
      <p:ext uri="{BB962C8B-B14F-4D97-AF65-F5344CB8AC3E}">
        <p14:creationId xmlns:p14="http://schemas.microsoft.com/office/powerpoint/2010/main" val="1670226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E25788-1805-4E89-BEB9-43E66C57A8BC}" type="datetimeFigureOut">
              <a:rPr lang="fr-FR" smtClean="0"/>
              <a:t>12/10/2021</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6DB6D5-66EA-4406-A7AD-47CF3E4BE544}" type="slidenum">
              <a:rPr lang="fr-FR" smtClean="0"/>
              <a:t>‹N°›</a:t>
            </a:fld>
            <a:endParaRPr lang="fr-FR"/>
          </a:p>
        </p:txBody>
      </p:sp>
    </p:spTree>
    <p:extLst>
      <p:ext uri="{BB962C8B-B14F-4D97-AF65-F5344CB8AC3E}">
        <p14:creationId xmlns:p14="http://schemas.microsoft.com/office/powerpoint/2010/main" val="4102678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295467" y="2130426"/>
            <a:ext cx="8448939" cy="1470025"/>
          </a:xfrm>
        </p:spPr>
        <p:txBody>
          <a:bodyPr/>
          <a:lstStyle>
            <a:lvl1pPr algn="r">
              <a:defRPr/>
            </a:lvl1pPr>
          </a:lstStyle>
          <a:p>
            <a:r>
              <a:rPr lang="fr-FR" dirty="0"/>
              <a:t>Modifiez le style du titre</a:t>
            </a:r>
          </a:p>
        </p:txBody>
      </p:sp>
      <p:sp>
        <p:nvSpPr>
          <p:cNvPr id="3" name="Sous-titre 2"/>
          <p:cNvSpPr>
            <a:spLocks noGrp="1"/>
          </p:cNvSpPr>
          <p:nvPr>
            <p:ph type="subTitle" idx="1"/>
          </p:nvPr>
        </p:nvSpPr>
        <p:spPr>
          <a:xfrm>
            <a:off x="1295349" y="3886200"/>
            <a:ext cx="8438508" cy="17526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7" name="Rectangle 6"/>
          <p:cNvSpPr/>
          <p:nvPr userDrawn="1"/>
        </p:nvSpPr>
        <p:spPr>
          <a:xfrm>
            <a:off x="10992544" y="0"/>
            <a:ext cx="1199456" cy="6858000"/>
          </a:xfrm>
          <a:prstGeom prst="rect">
            <a:avLst/>
          </a:prstGeom>
          <a:pattFill prst="lgCheck">
            <a:fgClr>
              <a:schemeClr val="tx1">
                <a:lumMod val="85000"/>
                <a:lumOff val="15000"/>
              </a:schemeClr>
            </a:fgClr>
            <a:bgClr>
              <a:schemeClr val="bg1">
                <a:lumMod val="8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8" name="Rectangle 7"/>
          <p:cNvSpPr/>
          <p:nvPr userDrawn="1"/>
        </p:nvSpPr>
        <p:spPr>
          <a:xfrm>
            <a:off x="10795723" y="0"/>
            <a:ext cx="105612" cy="6858000"/>
          </a:xfrm>
          <a:prstGeom prst="rect">
            <a:avLst/>
          </a:prstGeom>
          <a:gradFill>
            <a:gsLst>
              <a:gs pos="4000">
                <a:srgbClr val="292929"/>
              </a:gs>
              <a:gs pos="69000">
                <a:srgbClr val="777777"/>
              </a:gs>
              <a:gs pos="99000">
                <a:srgbClr val="EAEAE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fr-FR" sz="1800"/>
          </a:p>
        </p:txBody>
      </p:sp>
    </p:spTree>
    <p:extLst>
      <p:ext uri="{BB962C8B-B14F-4D97-AF65-F5344CB8AC3E}">
        <p14:creationId xmlns:p14="http://schemas.microsoft.com/office/powerpoint/2010/main" val="115398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76875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4052502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276350" y="188640"/>
            <a:ext cx="10292257" cy="778098"/>
          </a:xfrm>
        </p:spPr>
        <p:txBody>
          <a:bodyPr/>
          <a:lstStyle/>
          <a:p>
            <a:r>
              <a:rPr lang="fr-FR" dirty="0"/>
              <a:t>Modifiez le style du titre</a:t>
            </a:r>
          </a:p>
        </p:txBody>
      </p:sp>
      <p:sp>
        <p:nvSpPr>
          <p:cNvPr id="3" name="Espace réservé du contenu 2"/>
          <p:cNvSpPr>
            <a:spLocks noGrp="1"/>
          </p:cNvSpPr>
          <p:nvPr>
            <p:ph idx="1"/>
          </p:nvPr>
        </p:nvSpPr>
        <p:spPr>
          <a:xfrm>
            <a:off x="1219200" y="1279302"/>
            <a:ext cx="10349408" cy="4525963"/>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numéro de diapositive 5"/>
          <p:cNvSpPr>
            <a:spLocks noGrp="1"/>
          </p:cNvSpPr>
          <p:nvPr>
            <p:ph type="sldNum" sz="quarter" idx="12"/>
          </p:nvPr>
        </p:nvSpPr>
        <p:spPr>
          <a:xfrm>
            <a:off x="10089520" y="6332836"/>
            <a:ext cx="1165920" cy="365125"/>
          </a:xfrm>
          <a:prstGeom prst="rect">
            <a:avLst/>
          </a:prstGeom>
        </p:spPr>
        <p:txBody>
          <a:bodyPr/>
          <a:lstStyle/>
          <a:p>
            <a:fld id="{FC97ED32-FF6E-4D43-9774-A1B89C87C4BC}" type="slidenum">
              <a:rPr lang="fr-FR" smtClean="0"/>
              <a:t>‹N°›</a:t>
            </a:fld>
            <a:endParaRPr lang="fr-FR"/>
          </a:p>
        </p:txBody>
      </p:sp>
    </p:spTree>
    <p:extLst>
      <p:ext uri="{BB962C8B-B14F-4D97-AF65-F5344CB8AC3E}">
        <p14:creationId xmlns:p14="http://schemas.microsoft.com/office/powerpoint/2010/main" val="3713237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295466" y="4406901"/>
            <a:ext cx="100667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1295466" y="2906713"/>
            <a:ext cx="1003081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6" name="Espace réservé du numéro de diapositive 5"/>
          <p:cNvSpPr>
            <a:spLocks noGrp="1"/>
          </p:cNvSpPr>
          <p:nvPr>
            <p:ph type="sldNum" sz="quarter" idx="12"/>
          </p:nvPr>
        </p:nvSpPr>
        <p:spPr>
          <a:xfrm>
            <a:off x="10089520" y="6332836"/>
            <a:ext cx="1165920" cy="365125"/>
          </a:xfrm>
          <a:prstGeom prst="rect">
            <a:avLst/>
          </a:prstGeom>
        </p:spPr>
        <p:txBody>
          <a:bodyPr/>
          <a:lstStyle/>
          <a:p>
            <a:fld id="{FC97ED32-FF6E-4D43-9774-A1B89C87C4BC}" type="slidenum">
              <a:rPr lang="fr-FR" smtClean="0"/>
              <a:t>‹N°›</a:t>
            </a:fld>
            <a:endParaRPr lang="fr-FR"/>
          </a:p>
        </p:txBody>
      </p:sp>
    </p:spTree>
    <p:extLst>
      <p:ext uri="{BB962C8B-B14F-4D97-AF65-F5344CB8AC3E}">
        <p14:creationId xmlns:p14="http://schemas.microsoft.com/office/powerpoint/2010/main" val="3054195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1391477" y="1600201"/>
            <a:ext cx="460292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480043" y="1600201"/>
            <a:ext cx="510235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numéro de diapositive 6"/>
          <p:cNvSpPr>
            <a:spLocks noGrp="1"/>
          </p:cNvSpPr>
          <p:nvPr>
            <p:ph type="sldNum" sz="quarter" idx="12"/>
          </p:nvPr>
        </p:nvSpPr>
        <p:spPr>
          <a:xfrm>
            <a:off x="10089520" y="6332836"/>
            <a:ext cx="1165920" cy="365125"/>
          </a:xfrm>
          <a:prstGeom prst="rect">
            <a:avLst/>
          </a:prstGeom>
        </p:spPr>
        <p:txBody>
          <a:bodyPr/>
          <a:lstStyle/>
          <a:p>
            <a:fld id="{FC97ED32-FF6E-4D43-9774-A1B89C87C4BC}" type="slidenum">
              <a:rPr lang="fr-FR" smtClean="0"/>
              <a:t>‹N°›</a:t>
            </a:fld>
            <a:endParaRPr lang="fr-FR"/>
          </a:p>
        </p:txBody>
      </p:sp>
    </p:spTree>
    <p:extLst>
      <p:ext uri="{BB962C8B-B14F-4D97-AF65-F5344CB8AC3E}">
        <p14:creationId xmlns:p14="http://schemas.microsoft.com/office/powerpoint/2010/main" val="1192068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9" name="Espace réservé du numéro de diapositive 8"/>
          <p:cNvSpPr>
            <a:spLocks noGrp="1"/>
          </p:cNvSpPr>
          <p:nvPr>
            <p:ph type="sldNum" sz="quarter" idx="12"/>
          </p:nvPr>
        </p:nvSpPr>
        <p:spPr>
          <a:xfrm>
            <a:off x="10089520" y="6332836"/>
            <a:ext cx="1165920" cy="365125"/>
          </a:xfrm>
          <a:prstGeom prst="rect">
            <a:avLst/>
          </a:prstGeom>
        </p:spPr>
        <p:txBody>
          <a:bodyPr/>
          <a:lstStyle/>
          <a:p>
            <a:fld id="{FC97ED32-FF6E-4D43-9774-A1B89C87C4BC}" type="slidenum">
              <a:rPr lang="fr-FR" smtClean="0"/>
              <a:t>‹N°›</a:t>
            </a:fld>
            <a:endParaRPr lang="fr-FR"/>
          </a:p>
        </p:txBody>
      </p:sp>
    </p:spTree>
    <p:extLst>
      <p:ext uri="{BB962C8B-B14F-4D97-AF65-F5344CB8AC3E}">
        <p14:creationId xmlns:p14="http://schemas.microsoft.com/office/powerpoint/2010/main" val="4051580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5" name="Espace réservé du numéro de diapositive 4"/>
          <p:cNvSpPr>
            <a:spLocks noGrp="1"/>
          </p:cNvSpPr>
          <p:nvPr>
            <p:ph type="sldNum" sz="quarter" idx="12"/>
          </p:nvPr>
        </p:nvSpPr>
        <p:spPr>
          <a:xfrm>
            <a:off x="10089520" y="6332836"/>
            <a:ext cx="1165920" cy="365125"/>
          </a:xfrm>
          <a:prstGeom prst="rect">
            <a:avLst/>
          </a:prstGeom>
        </p:spPr>
        <p:txBody>
          <a:bodyPr/>
          <a:lstStyle/>
          <a:p>
            <a:fld id="{FC97ED32-FF6E-4D43-9774-A1B89C87C4BC}" type="slidenum">
              <a:rPr lang="fr-FR" smtClean="0"/>
              <a:t>‹N°›</a:t>
            </a:fld>
            <a:endParaRPr lang="fr-FR"/>
          </a:p>
        </p:txBody>
      </p:sp>
    </p:spTree>
    <p:extLst>
      <p:ext uri="{BB962C8B-B14F-4D97-AF65-F5344CB8AC3E}">
        <p14:creationId xmlns:p14="http://schemas.microsoft.com/office/powerpoint/2010/main" val="2671644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7903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extLst>
      <p:ext uri="{BB962C8B-B14F-4D97-AF65-F5344CB8AC3E}">
        <p14:creationId xmlns:p14="http://schemas.microsoft.com/office/powerpoint/2010/main" val="1840581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Tree>
    <p:extLst>
      <p:ext uri="{BB962C8B-B14F-4D97-AF65-F5344CB8AC3E}">
        <p14:creationId xmlns:p14="http://schemas.microsoft.com/office/powerpoint/2010/main" val="2645291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391619" y="188640"/>
            <a:ext cx="10176988" cy="778098"/>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1295467" y="1279302"/>
            <a:ext cx="1027314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9" name="Rectangle 8"/>
          <p:cNvSpPr/>
          <p:nvPr userDrawn="1"/>
        </p:nvSpPr>
        <p:spPr>
          <a:xfrm>
            <a:off x="2063552" y="6669940"/>
            <a:ext cx="8064896" cy="215444"/>
          </a:xfrm>
          <a:prstGeom prst="rect">
            <a:avLst/>
          </a:prstGeom>
        </p:spPr>
        <p:txBody>
          <a:bodyPr wrap="square">
            <a:spAutoFit/>
          </a:bodyPr>
          <a:lstStyle/>
          <a:p>
            <a:pPr algn="ctr"/>
            <a:r>
              <a:rPr lang="en-US" sz="800" b="0" i="0" u="none" strike="noStrike" kern="1200" baseline="0" dirty="0">
                <a:solidFill>
                  <a:schemeClr val="tx1"/>
                </a:solidFill>
                <a:latin typeface="Calibri" pitchFamily="34" charset="0"/>
                <a:ea typeface="+mn-ea"/>
                <a:cs typeface="Calibri" pitchFamily="34" charset="0"/>
              </a:rPr>
              <a:t>Copyright © 2020 All Rights Reserved. Confidential Property of e4e6 Consulting. </a:t>
            </a:r>
            <a:endParaRPr lang="fr-FR" sz="800" dirty="0">
              <a:latin typeface="Calibri" pitchFamily="34" charset="0"/>
              <a:cs typeface="Calibri" pitchFamily="34" charset="0"/>
            </a:endParaRPr>
          </a:p>
        </p:txBody>
      </p:sp>
      <p:sp>
        <p:nvSpPr>
          <p:cNvPr id="13" name="Rectangle 12"/>
          <p:cNvSpPr/>
          <p:nvPr userDrawn="1"/>
        </p:nvSpPr>
        <p:spPr>
          <a:xfrm rot="16200000">
            <a:off x="6097171" y="-4428863"/>
            <a:ext cx="28800" cy="10992000"/>
          </a:xfrm>
          <a:prstGeom prst="rect">
            <a:avLst/>
          </a:prstGeom>
          <a:gradFill>
            <a:gsLst>
              <a:gs pos="4000">
                <a:srgbClr val="292929"/>
              </a:gs>
              <a:gs pos="69000">
                <a:srgbClr val="777777"/>
              </a:gs>
              <a:gs pos="99000">
                <a:srgbClr val="EAEAE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pic>
        <p:nvPicPr>
          <p:cNvPr id="10" name="Picture 2"/>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25158" t="21715" r="23119" b="20016"/>
          <a:stretch/>
        </p:blipFill>
        <p:spPr bwMode="auto">
          <a:xfrm>
            <a:off x="172099" y="99684"/>
            <a:ext cx="902587" cy="910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userDrawn="1"/>
        </p:nvSpPr>
        <p:spPr>
          <a:xfrm>
            <a:off x="0" y="6473661"/>
            <a:ext cx="1160915" cy="369332"/>
          </a:xfrm>
          <a:prstGeom prst="rect">
            <a:avLst/>
          </a:prstGeom>
          <a:noFill/>
        </p:spPr>
        <p:txBody>
          <a:bodyPr wrap="square" rtlCol="0">
            <a:spAutoFit/>
          </a:bodyPr>
          <a:lstStyle/>
          <a:p>
            <a:pPr algn="ctr"/>
            <a:fld id="{086813EB-5AE1-429C-92F2-8ACD40C6D02F}" type="slidenum">
              <a:rPr lang="fr-FR" sz="1800" smtClean="0"/>
              <a:pPr algn="ctr"/>
              <a:t>‹N°›</a:t>
            </a:fld>
            <a:endParaRPr lang="fr-FR" sz="1800" dirty="0"/>
          </a:p>
        </p:txBody>
      </p:sp>
      <p:sp>
        <p:nvSpPr>
          <p:cNvPr id="12" name="Rectangle 11"/>
          <p:cNvSpPr/>
          <p:nvPr userDrawn="1"/>
        </p:nvSpPr>
        <p:spPr>
          <a:xfrm flipH="1">
            <a:off x="1257067" y="620688"/>
            <a:ext cx="38400" cy="6222305"/>
          </a:xfrm>
          <a:prstGeom prst="rect">
            <a:avLst/>
          </a:prstGeom>
          <a:gradFill>
            <a:gsLst>
              <a:gs pos="4000">
                <a:srgbClr val="292929"/>
              </a:gs>
              <a:gs pos="69000">
                <a:srgbClr val="777777"/>
              </a:gs>
              <a:gs pos="99000">
                <a:srgbClr val="EAEAE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pic>
        <p:nvPicPr>
          <p:cNvPr id="11" name="Image 10">
            <a:extLst>
              <a:ext uri="{FF2B5EF4-FFF2-40B4-BE49-F238E27FC236}">
                <a16:creationId xmlns:a16="http://schemas.microsoft.com/office/drawing/2014/main" id="{6C63B72D-BD1E-47BA-A50D-0CBE6ADF4046}"/>
              </a:ext>
            </a:extLst>
          </p:cNvPr>
          <p:cNvPicPr>
            <a:picLocks noChangeAspect="1"/>
          </p:cNvPicPr>
          <p:nvPr userDrawn="1"/>
        </p:nvPicPr>
        <p:blipFill>
          <a:blip r:embed="rId14"/>
          <a:stretch>
            <a:fillRect/>
          </a:stretch>
        </p:blipFill>
        <p:spPr>
          <a:xfrm>
            <a:off x="10102212" y="75711"/>
            <a:ext cx="2089788" cy="878143"/>
          </a:xfrm>
          <a:prstGeom prst="rect">
            <a:avLst/>
          </a:prstGeom>
        </p:spPr>
      </p:pic>
    </p:spTree>
    <p:extLst>
      <p:ext uri="{BB962C8B-B14F-4D97-AF65-F5344CB8AC3E}">
        <p14:creationId xmlns:p14="http://schemas.microsoft.com/office/powerpoint/2010/main" val="3215595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4BD6CA-874A-43B4-A071-F97C1BB78865}"/>
              </a:ext>
            </a:extLst>
          </p:cNvPr>
          <p:cNvSpPr>
            <a:spLocks noGrp="1"/>
          </p:cNvSpPr>
          <p:nvPr>
            <p:ph type="title"/>
          </p:nvPr>
        </p:nvSpPr>
        <p:spPr>
          <a:xfrm>
            <a:off x="1582738" y="188640"/>
            <a:ext cx="7609607" cy="778098"/>
          </a:xfrm>
        </p:spPr>
        <p:txBody>
          <a:bodyPr>
            <a:noAutofit/>
          </a:bodyPr>
          <a:lstStyle/>
          <a:p>
            <a:r>
              <a:rPr lang="fr-FR" sz="2400" b="1" dirty="0"/>
              <a:t>Eric RAMBEAUX</a:t>
            </a:r>
            <a:br>
              <a:rPr lang="fr-FR" sz="2400" b="1" dirty="0"/>
            </a:br>
            <a:r>
              <a:rPr lang="fr-FR" sz="2400" dirty="0"/>
              <a:t>Président e4e6 consulting</a:t>
            </a:r>
          </a:p>
        </p:txBody>
      </p:sp>
      <p:sp>
        <p:nvSpPr>
          <p:cNvPr id="9" name="Rectangle 8">
            <a:extLst>
              <a:ext uri="{FF2B5EF4-FFF2-40B4-BE49-F238E27FC236}">
                <a16:creationId xmlns:a16="http://schemas.microsoft.com/office/drawing/2014/main" id="{3A17CBC2-291F-4DAA-BB1E-848E42A8E85E}"/>
              </a:ext>
            </a:extLst>
          </p:cNvPr>
          <p:cNvSpPr/>
          <p:nvPr/>
        </p:nvSpPr>
        <p:spPr>
          <a:xfrm>
            <a:off x="1596749" y="4472664"/>
            <a:ext cx="9989221" cy="1323439"/>
          </a:xfrm>
          <a:prstGeom prst="rect">
            <a:avLst/>
          </a:prstGeom>
        </p:spPr>
        <p:txBody>
          <a:bodyPr wrap="square">
            <a:spAutoFit/>
          </a:bodyPr>
          <a:lstStyle/>
          <a:p>
            <a:r>
              <a:rPr lang="fr-FR" sz="1600" kern="50" dirty="0">
                <a:ea typeface="DejaVu Sans"/>
                <a:cs typeface="DejaVu Sans"/>
              </a:rPr>
              <a:t>Eric a dirigé ou a été directement impliqué dans un certain nombre de fusions et acquisitions et dans des projets d'octroi de licences soit au sein des entreprises, soit en tant que consultant.</a:t>
            </a:r>
          </a:p>
          <a:p>
            <a:r>
              <a:rPr lang="fr-FR" sz="1600" kern="50" dirty="0">
                <a:ea typeface="DejaVu Sans"/>
                <a:cs typeface="DejaVu Sans"/>
              </a:rPr>
              <a:t> </a:t>
            </a:r>
          </a:p>
          <a:p>
            <a:r>
              <a:rPr lang="fr-FR" sz="1600" kern="50" dirty="0">
                <a:ea typeface="DejaVu Sans"/>
                <a:cs typeface="DejaVu Sans"/>
              </a:rPr>
              <a:t>Dernièrement, Mr Rambeaux a dirigé </a:t>
            </a:r>
            <a:r>
              <a:rPr lang="fr-FR" sz="1600" kern="50" dirty="0" err="1">
                <a:ea typeface="DejaVu Sans"/>
                <a:cs typeface="DejaVu Sans"/>
              </a:rPr>
              <a:t>MyoPowers</a:t>
            </a:r>
            <a:r>
              <a:rPr lang="fr-FR" sz="1600" kern="50" dirty="0">
                <a:ea typeface="DejaVu Sans"/>
                <a:cs typeface="DejaVu Sans"/>
              </a:rPr>
              <a:t>, une start-up développant un implant médical actif en urologie et a levé a cette occasion € 4.5 </a:t>
            </a:r>
            <a:r>
              <a:rPr lang="fr-FR" sz="1600" kern="50" dirty="0" err="1">
                <a:ea typeface="DejaVu Sans"/>
                <a:cs typeface="DejaVu Sans"/>
              </a:rPr>
              <a:t>Mio</a:t>
            </a:r>
            <a:r>
              <a:rPr lang="fr-FR" sz="1600" kern="50" dirty="0">
                <a:ea typeface="DejaVu Sans"/>
                <a:cs typeface="DejaVu Sans"/>
              </a:rPr>
              <a:t> de capital et € 10 </a:t>
            </a:r>
            <a:r>
              <a:rPr lang="fr-FR" sz="1600" kern="50" dirty="0" err="1">
                <a:ea typeface="DejaVu Sans"/>
                <a:cs typeface="DejaVu Sans"/>
              </a:rPr>
              <a:t>Mio</a:t>
            </a:r>
            <a:r>
              <a:rPr lang="fr-FR" sz="1600" kern="50" dirty="0">
                <a:ea typeface="DejaVu Sans"/>
                <a:cs typeface="DejaVu Sans"/>
              </a:rPr>
              <a:t> de fonds non dilutifs</a:t>
            </a:r>
          </a:p>
        </p:txBody>
      </p:sp>
      <p:sp>
        <p:nvSpPr>
          <p:cNvPr id="10" name="Rectangle 9">
            <a:extLst>
              <a:ext uri="{FF2B5EF4-FFF2-40B4-BE49-F238E27FC236}">
                <a16:creationId xmlns:a16="http://schemas.microsoft.com/office/drawing/2014/main" id="{A3C7CC9C-0770-48C1-9E61-A8BEA4BCDAD6}"/>
              </a:ext>
            </a:extLst>
          </p:cNvPr>
          <p:cNvSpPr/>
          <p:nvPr/>
        </p:nvSpPr>
        <p:spPr>
          <a:xfrm>
            <a:off x="1570109" y="1284800"/>
            <a:ext cx="7465590" cy="1077218"/>
          </a:xfrm>
          <a:prstGeom prst="rect">
            <a:avLst/>
          </a:prstGeom>
        </p:spPr>
        <p:txBody>
          <a:bodyPr wrap="square">
            <a:spAutoFit/>
          </a:bodyPr>
          <a:lstStyle/>
          <a:p>
            <a:r>
              <a:rPr lang="fr-FR" sz="1600" kern="50" dirty="0">
                <a:ea typeface="DejaVu Sans"/>
                <a:cs typeface="DejaVu Sans"/>
              </a:rPr>
              <a:t>Titulaire d'un doctorat en pharmacie de l'Université de Paris, et titulaire d’un Master en Gestion et Marketing de l'ESSEC, Eric Rambeaux offre plus de 25 ans d'expérience à l’international en particulier dans le secteur de la santé, dans les dispositifs médicaux, dans l’industrie pharmaceutique, mais aussi dans le domaine des services.</a:t>
            </a:r>
          </a:p>
        </p:txBody>
      </p:sp>
      <p:pic>
        <p:nvPicPr>
          <p:cNvPr id="12" name="Image 11">
            <a:extLst>
              <a:ext uri="{FF2B5EF4-FFF2-40B4-BE49-F238E27FC236}">
                <a16:creationId xmlns:a16="http://schemas.microsoft.com/office/drawing/2014/main" id="{71CA5338-78BA-4869-8DA2-29B1762ED53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54096" y="1268413"/>
            <a:ext cx="1814017" cy="2708920"/>
          </a:xfrm>
          <a:prstGeom prst="rect">
            <a:avLst/>
          </a:prstGeom>
        </p:spPr>
      </p:pic>
      <p:sp>
        <p:nvSpPr>
          <p:cNvPr id="13" name="Rectangle 12">
            <a:extLst>
              <a:ext uri="{FF2B5EF4-FFF2-40B4-BE49-F238E27FC236}">
                <a16:creationId xmlns:a16="http://schemas.microsoft.com/office/drawing/2014/main" id="{834038A1-9369-4AE9-9EDB-034FCB7C1C0B}"/>
              </a:ext>
            </a:extLst>
          </p:cNvPr>
          <p:cNvSpPr/>
          <p:nvPr/>
        </p:nvSpPr>
        <p:spPr>
          <a:xfrm>
            <a:off x="1582738" y="2648759"/>
            <a:ext cx="7609606" cy="1569660"/>
          </a:xfrm>
          <a:prstGeom prst="rect">
            <a:avLst/>
          </a:prstGeom>
        </p:spPr>
        <p:txBody>
          <a:bodyPr wrap="square">
            <a:spAutoFit/>
          </a:bodyPr>
          <a:lstStyle/>
          <a:p>
            <a:r>
              <a:rPr lang="fr-FR" sz="1600" kern="50" dirty="0">
                <a:ea typeface="DejaVu Sans"/>
                <a:cs typeface="DejaVu Sans"/>
              </a:rPr>
              <a:t>Au cours de sa carrière dans l’industrie, Eric a travaillé pour des organisations de tailles et de culture diverses. Dans la première partie de sa carrière, il a dirigé les efforts de développement commercial international pour de nombreux produits dans divers domaines thérapeutiques. Il a également contribué à la réussite de nombreux projets stratégiques tels que la conception et la mise en œuvre de nouvelles organisations et process.</a:t>
            </a:r>
          </a:p>
        </p:txBody>
      </p:sp>
    </p:spTree>
    <p:extLst>
      <p:ext uri="{BB962C8B-B14F-4D97-AF65-F5344CB8AC3E}">
        <p14:creationId xmlns:p14="http://schemas.microsoft.com/office/powerpoint/2010/main" val="3404009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4BD6CA-874A-43B4-A071-F97C1BB78865}"/>
              </a:ext>
            </a:extLst>
          </p:cNvPr>
          <p:cNvSpPr>
            <a:spLocks noGrp="1"/>
          </p:cNvSpPr>
          <p:nvPr>
            <p:ph type="title"/>
          </p:nvPr>
        </p:nvSpPr>
        <p:spPr>
          <a:xfrm>
            <a:off x="1582738" y="188640"/>
            <a:ext cx="8257678" cy="778098"/>
          </a:xfrm>
        </p:spPr>
        <p:txBody>
          <a:bodyPr>
            <a:noAutofit/>
          </a:bodyPr>
          <a:lstStyle/>
          <a:p>
            <a:r>
              <a:rPr lang="fr-FR" sz="2400" b="1" dirty="0"/>
              <a:t>Jean-Paul DAVID</a:t>
            </a:r>
            <a:br>
              <a:rPr lang="fr-FR" sz="2400" b="1" dirty="0"/>
            </a:br>
            <a:r>
              <a:rPr lang="fr-FR" sz="2400" dirty="0"/>
              <a:t>Président de </a:t>
            </a:r>
            <a:r>
              <a:rPr lang="fr-FR" sz="2400" dirty="0" err="1"/>
              <a:t>Mercadex</a:t>
            </a:r>
            <a:r>
              <a:rPr lang="fr-FR" sz="2400" dirty="0"/>
              <a:t> Europe et </a:t>
            </a:r>
            <a:r>
              <a:rPr lang="fr-FR" sz="2400" dirty="0" err="1"/>
              <a:t>Mercadex</a:t>
            </a:r>
            <a:r>
              <a:rPr lang="fr-FR" sz="2400" dirty="0"/>
              <a:t> International</a:t>
            </a:r>
          </a:p>
        </p:txBody>
      </p:sp>
      <p:sp>
        <p:nvSpPr>
          <p:cNvPr id="3" name="Espace réservé du contenu 2">
            <a:extLst>
              <a:ext uri="{FF2B5EF4-FFF2-40B4-BE49-F238E27FC236}">
                <a16:creationId xmlns:a16="http://schemas.microsoft.com/office/drawing/2014/main" id="{19934C33-80DF-4721-B072-061AA876E556}"/>
              </a:ext>
            </a:extLst>
          </p:cNvPr>
          <p:cNvSpPr>
            <a:spLocks noGrp="1"/>
          </p:cNvSpPr>
          <p:nvPr>
            <p:ph idx="1"/>
          </p:nvPr>
        </p:nvSpPr>
        <p:spPr>
          <a:xfrm>
            <a:off x="1633806" y="4104439"/>
            <a:ext cx="7762056" cy="1786822"/>
          </a:xfrm>
          <a:solidFill>
            <a:schemeClr val="bg1"/>
          </a:solidFill>
        </p:spPr>
        <p:txBody>
          <a:bodyPr>
            <a:noAutofit/>
          </a:bodyPr>
          <a:lstStyle/>
          <a:p>
            <a:pPr marL="0" indent="0">
              <a:buNone/>
            </a:pPr>
            <a:r>
              <a:rPr lang="fr-FR" sz="1600" dirty="0"/>
              <a:t>Jean Paul DAVID a été président de la Chambre de commerce Mexique-Canada (2000-2001) et président-fondateur de l’Association québécoise du marché monétaire(1991-93). Il est l’auteur d’articles dans plusieurs revues internationales dont L’Expansion Management </a:t>
            </a:r>
            <a:r>
              <a:rPr lang="fr-FR" sz="1600" dirty="0" err="1"/>
              <a:t>Review</a:t>
            </a:r>
            <a:r>
              <a:rPr lang="fr-FR" sz="1600" dirty="0"/>
              <a:t> (Paris), Comercio </a:t>
            </a:r>
            <a:r>
              <a:rPr lang="fr-FR" sz="1600" dirty="0" err="1"/>
              <a:t>Exterior</a:t>
            </a:r>
            <a:r>
              <a:rPr lang="fr-FR" sz="1600" dirty="0"/>
              <a:t> (Mexico), International Journal of Business and Management (Toronto) et est l’auteur du livre «Comment développer les marchés internationaux», nominé pour le prix du meilleur livre d’affaires pratique au Canada en 2008. Il parle couramment le français, l’anglais et l’espagnol.</a:t>
            </a:r>
          </a:p>
        </p:txBody>
      </p:sp>
      <p:sp>
        <p:nvSpPr>
          <p:cNvPr id="4" name="Rectangle 3">
            <a:extLst>
              <a:ext uri="{FF2B5EF4-FFF2-40B4-BE49-F238E27FC236}">
                <a16:creationId xmlns:a16="http://schemas.microsoft.com/office/drawing/2014/main" id="{064FA649-5994-40CB-8D7D-3AB94747E101}"/>
              </a:ext>
            </a:extLst>
          </p:cNvPr>
          <p:cNvSpPr/>
          <p:nvPr/>
        </p:nvSpPr>
        <p:spPr>
          <a:xfrm>
            <a:off x="1616893" y="1285526"/>
            <a:ext cx="7762056" cy="2800767"/>
          </a:xfrm>
          <a:prstGeom prst="rect">
            <a:avLst/>
          </a:prstGeom>
        </p:spPr>
        <p:txBody>
          <a:bodyPr wrap="square">
            <a:spAutoFit/>
          </a:bodyPr>
          <a:lstStyle/>
          <a:p>
            <a:r>
              <a:rPr lang="fr-FR" sz="1600" dirty="0"/>
              <a:t>Né à Vancouver (CANADA), Jean Paul DAVID compte </a:t>
            </a:r>
            <a:r>
              <a:rPr lang="fr-FR" sz="1600" dirty="0" err="1"/>
              <a:t>plusde</a:t>
            </a:r>
            <a:r>
              <a:rPr lang="fr-FR" sz="1600" dirty="0"/>
              <a:t> 30ans d’expérience en </a:t>
            </a:r>
            <a:r>
              <a:rPr lang="fr-FR" sz="1600" dirty="0" err="1"/>
              <a:t>marketing,finance</a:t>
            </a:r>
            <a:r>
              <a:rPr lang="fr-FR" sz="1600" dirty="0"/>
              <a:t> et stratégie d’internationalisation. Dans la foulée de l’ALENA en 1994, il a fondé </a:t>
            </a:r>
            <a:r>
              <a:rPr lang="fr-FR" sz="1600" dirty="0" err="1"/>
              <a:t>Mercadex</a:t>
            </a:r>
            <a:r>
              <a:rPr lang="fr-FR" sz="1600" dirty="0"/>
              <a:t> International </a:t>
            </a:r>
            <a:r>
              <a:rPr lang="fr-FR" sz="1600" dirty="0" err="1"/>
              <a:t>inc.</a:t>
            </a:r>
            <a:r>
              <a:rPr lang="fr-FR" sz="1600" dirty="0"/>
              <a:t>, un cabinet spécialisé en marketing international qui contribue au rayonnement des entreprises sur les marchés mondiaux. Il a également cofondé </a:t>
            </a:r>
            <a:r>
              <a:rPr lang="fr-FR" sz="1600" dirty="0" err="1"/>
              <a:t>Mercadex</a:t>
            </a:r>
            <a:r>
              <a:rPr lang="fr-FR" sz="1600" dirty="0"/>
              <a:t> Europe en 2016. Boursier CETAI, il détient un MBA en marketing et gestion internationale de HEC Montréal (en partie réalisé à l’EM Lyon) et est diplômé de l’</a:t>
            </a:r>
            <a:r>
              <a:rPr lang="fr-FR" sz="1600" dirty="0" err="1"/>
              <a:t>UQTR.Il</a:t>
            </a:r>
            <a:r>
              <a:rPr lang="fr-FR" sz="1600" dirty="0"/>
              <a:t> enseigne aussi le commerce international à l’EM Lyon et à l’Université Sorbonne–Paris 3 et a enseigné à HEC Montréal (1998-2015).Jean Paul DAVID est membre de la Chambre de Commerce France-Canada, de l’OSCI ainsi que du </a:t>
            </a:r>
            <a:r>
              <a:rPr lang="fr-FR" sz="1600" dirty="0" err="1"/>
              <a:t>Think</a:t>
            </a:r>
            <a:r>
              <a:rPr lang="fr-FR" sz="1600" dirty="0"/>
              <a:t> Tank français de l’exportation. Il est accrédité </a:t>
            </a:r>
            <a:r>
              <a:rPr lang="fr-FR" sz="1600" dirty="0" err="1"/>
              <a:t>Stratexio</a:t>
            </a:r>
            <a:r>
              <a:rPr lang="fr-FR" sz="1600" dirty="0"/>
              <a:t> et membre du comité d’orientation pour la coopération internationale sur les changements climatiques.</a:t>
            </a:r>
          </a:p>
        </p:txBody>
      </p:sp>
      <p:pic>
        <p:nvPicPr>
          <p:cNvPr id="5" name="Image 4">
            <a:extLst>
              <a:ext uri="{FF2B5EF4-FFF2-40B4-BE49-F238E27FC236}">
                <a16:creationId xmlns:a16="http://schemas.microsoft.com/office/drawing/2014/main" id="{C839670A-C5CA-45FA-A58F-22E9B86F19E7}"/>
              </a:ext>
            </a:extLst>
          </p:cNvPr>
          <p:cNvPicPr>
            <a:picLocks noChangeAspect="1"/>
          </p:cNvPicPr>
          <p:nvPr/>
        </p:nvPicPr>
        <p:blipFill>
          <a:blip r:embed="rId2"/>
          <a:stretch>
            <a:fillRect/>
          </a:stretch>
        </p:blipFill>
        <p:spPr>
          <a:xfrm>
            <a:off x="9449990" y="1874728"/>
            <a:ext cx="2198549" cy="3108543"/>
          </a:xfrm>
          <a:prstGeom prst="rect">
            <a:avLst/>
          </a:prstGeom>
        </p:spPr>
      </p:pic>
    </p:spTree>
    <p:extLst>
      <p:ext uri="{BB962C8B-B14F-4D97-AF65-F5344CB8AC3E}">
        <p14:creationId xmlns:p14="http://schemas.microsoft.com/office/powerpoint/2010/main" val="1274552989"/>
      </p:ext>
    </p:extLst>
  </p:cSld>
  <p:clrMapOvr>
    <a:masterClrMapping/>
  </p:clrMapOvr>
</p:sld>
</file>

<file path=ppt/theme/theme1.xml><?xml version="1.0" encoding="utf-8"?>
<a:theme xmlns:a="http://schemas.openxmlformats.org/drawingml/2006/main" name="Thème Offic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466</Words>
  <Application>Microsoft Office PowerPoint</Application>
  <PresentationFormat>Grand écran</PresentationFormat>
  <Paragraphs>9</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Wingdings</vt:lpstr>
      <vt:lpstr>Thème Office</vt:lpstr>
      <vt:lpstr>Eric RAMBEAUX Président e4e6 consulting</vt:lpstr>
      <vt:lpstr>Jean-Paul DAVID Président de Mercadex Europe et Mercadex International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dc:creator>
  <cp:lastModifiedBy>Eric Rambeaux</cp:lastModifiedBy>
  <cp:revision>1155</cp:revision>
  <dcterms:created xsi:type="dcterms:W3CDTF">2012-05-07T12:15:07Z</dcterms:created>
  <dcterms:modified xsi:type="dcterms:W3CDTF">2021-10-12T06:38:08Z</dcterms:modified>
</cp:coreProperties>
</file>